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9"/>
  </p:notes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6" r:id="rId83"/>
    <p:sldId id="338" r:id="rId84"/>
    <p:sldId id="339" r:id="rId85"/>
    <p:sldId id="340" r:id="rId86"/>
    <p:sldId id="342" r:id="rId87"/>
    <p:sldId id="341" r:id="rId88"/>
    <p:sldId id="343" r:id="rId89"/>
    <p:sldId id="344" r:id="rId90"/>
    <p:sldId id="345" r:id="rId91"/>
    <p:sldId id="346" r:id="rId92"/>
    <p:sldId id="347" r:id="rId93"/>
    <p:sldId id="389" r:id="rId94"/>
    <p:sldId id="390" r:id="rId95"/>
    <p:sldId id="391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C8EEA-9B0D-40D1-813B-B1A0DB024338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F6089-A7F1-4F14-8EC5-1A88288EA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77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6089-A7F1-4F14-8EC5-1A88288EA6B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74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7F4B887-0A42-49B6-AAAF-F9AA79F4D8D5}" type="slidenum">
              <a:rPr lang="en-US" altLang="en-US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6089-A7F1-4F14-8EC5-1A88288EA6B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093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F23DD19-EC4F-4C6E-AE2F-17EC4869BA6D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3</a:t>
            </a:fld>
            <a:endParaRPr lang="en-US" alt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0B6E52-14B0-4DC4-B519-6058A40C6E83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4</a:t>
            </a:fld>
            <a:endParaRPr lang="en-US" alt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26894793-E5A3-44C4-B873-0C725DA75E23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76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BCB5FAFA-BC04-46DC-9C08-05AF5A258752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D20E0A55-A425-483F-9AD3-DDB8B788A74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399FA635-67E4-4975-BEDA-E1B71D091E7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 eaLnBrk="1" hangingPunct="1"/>
            <a:fld id="{0B1D7038-251B-437C-BA0E-0657CAF0BE16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566EF1-777A-480A-A983-3E2F2E18819F}" type="slidenum">
              <a:rPr lang="en-US" altLang="en-US" smtClean="0">
                <a:solidFill>
                  <a:srgbClr val="000000"/>
                </a:solidFill>
                <a:latin typeface="Times New Roman" pitchFamily="16" charset="0"/>
              </a:rPr>
              <a:pPr eaLnBrk="1" hangingPunct="1"/>
              <a:t>11</a:t>
            </a:fld>
            <a:endParaRPr lang="en-US" alt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361"/>
            <a:ext cx="5486400" cy="411707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82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50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01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53D8B-7A20-4BE0-9A40-08143C1BBBD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2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F788A-BED9-42CF-B608-655389107FE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79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FCF33-BC0B-4C21-81C6-5879F74C03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17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2712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752600"/>
            <a:ext cx="3922713" cy="4264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29D70-B406-4794-9DFE-4AEEDDBE39A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48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F63D7-212A-405E-A785-24327F8A0DA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71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6EFCA6-EDDC-46A2-821C-57798E4C951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909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E48D7-CC8A-4795-8280-3E1F678B89F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757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486E-9AA1-4688-815E-A97832F08B0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0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494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EA99B-CAF8-4645-ADA1-C1D40E0816D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559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ED326-350C-4872-A342-4C8179CC98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2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000250" cy="57118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3112" cy="57118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DB3D9-F529-4908-BB08-E4D948A1C34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35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7997825" cy="1212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2712" cy="4264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752600"/>
            <a:ext cx="3922713" cy="4264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Signals and Systems</a:t>
            </a:r>
            <a:endParaRPr lang="en-I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Khosrow Ghadiri - EE Dept. SJSU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D0F5B-C505-4DB8-8F05-BB274B239E4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7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8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37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99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3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38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4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F58D8-D68C-4FC5-948D-D8FB2550BA71}" type="datetimeFigureOut">
              <a:rPr lang="en-IN" smtClean="0"/>
              <a:t>08-02-2022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E0B4-E4F0-4458-9B0C-850040A40C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33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7997825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7997825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1028" name="AutoShape 3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63702 h 1000"/>
              <a:gd name="T6" fmla="*/ 0 w 1000"/>
              <a:gd name="T7" fmla="*/ 1314263702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1000"/>
              <a:gd name="T19" fmla="*/ 3163 h 1000"/>
              <a:gd name="T20" fmla="*/ 18437 w 1000"/>
              <a:gd name="T21" fmla="*/ 18437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360" cap="sq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IN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609600" y="6172200"/>
            <a:ext cx="7924800" cy="1588"/>
          </a:xfrm>
          <a:prstGeom prst="line">
            <a:avLst/>
          </a:prstGeom>
          <a:noFill/>
          <a:ln w="3240" cap="sq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IN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609600" y="6245225"/>
            <a:ext cx="197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US">
                <a:latin typeface="Arial" charset="0"/>
              </a:rPr>
              <a:t>Signals and Systems</a:t>
            </a:r>
            <a:endParaRPr lang="en-IN"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en-IN">
                <a:latin typeface="Arial" charset="0"/>
              </a:rPr>
              <a:t>Khosrow Ghadiri - EE Dept. SJSU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197802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fld id="{D2938D2B-8BB8-40F2-9738-9897DB47B6E8}" type="slidenum">
              <a:rPr lang="en-IN">
                <a:latin typeface="Arial" charset="0"/>
              </a:rPr>
              <a:pPr defTabSz="449263" fontAlgn="base">
                <a:spcBef>
                  <a:spcPct val="0"/>
                </a:spcBef>
                <a:spcAft>
                  <a:spcPct val="0"/>
                </a:spcAft>
                <a:buSzPct val="100000"/>
                <a:defRPr/>
              </a:pPr>
              <a:t>‹#›</a:t>
            </a:fld>
            <a:endParaRPr lang="en-I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56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800">
          <a:solidFill>
            <a:srgbClr val="000000"/>
          </a:solidFill>
          <a:latin typeface="Verdana" pitchFamily="32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3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5.wmf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1.wmf"/><Relationship Id="rId17" Type="http://schemas.openxmlformats.org/officeDocument/2006/relationships/image" Target="../media/image1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2.wmf"/><Relationship Id="rId23" Type="http://schemas.openxmlformats.org/officeDocument/2006/relationships/image" Target="../media/image16.wmf"/><Relationship Id="rId10" Type="http://schemas.openxmlformats.org/officeDocument/2006/relationships/image" Target="../media/image10.wmf"/><Relationship Id="rId19" Type="http://schemas.openxmlformats.org/officeDocument/2006/relationships/image" Target="../media/image1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5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Chapter 1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en-IN" dirty="0" smtClean="0">
                <a:solidFill>
                  <a:schemeClr val="tx1"/>
                </a:solidFill>
              </a:rPr>
              <a:t>1.1 Introduction to digital signals and systems, Properties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and operations on digital signals.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1.2 Classification of signals, system, LTI system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1.3 Convolution in time domain (linear &amp; circular),</a:t>
            </a:r>
          </a:p>
          <a:p>
            <a:pPr algn="just"/>
            <a:r>
              <a:rPr lang="en-IN" dirty="0" smtClean="0">
                <a:solidFill>
                  <a:schemeClr val="tx1"/>
                </a:solidFill>
              </a:rPr>
              <a:t>Correlation.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</a:rPr>
              <a:t>Self-Learning Topic: Correlation (Circular)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Energy and Power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Signals corrupted by noise.</a:t>
            </a:r>
          </a:p>
          <a:p>
            <a:endParaRPr lang="en-IN" dirty="0" smtClean="0"/>
          </a:p>
          <a:p>
            <a:r>
              <a:rPr lang="en-IN" dirty="0" smtClean="0"/>
              <a:t>Energy and Power Spectrum useful to identify signal from noise.</a:t>
            </a:r>
          </a:p>
          <a:p>
            <a:endParaRPr lang="en-IN" dirty="0" smtClean="0"/>
          </a:p>
          <a:p>
            <a:r>
              <a:rPr lang="en-IN" dirty="0" smtClean="0"/>
              <a:t>Energy and Power spectrum can be calculated by using Fourier transform.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59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100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35292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951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101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568952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3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Number of Samples in output=N1+N2-1</a:t>
            </a:r>
          </a:p>
          <a:p>
            <a:r>
              <a:rPr lang="en-IN" dirty="0" smtClean="0"/>
              <a:t>N1 is number of samples in x(n)</a:t>
            </a:r>
          </a:p>
          <a:p>
            <a:r>
              <a:rPr lang="en-IN" dirty="0" smtClean="0"/>
              <a:t>N2 is number of samples in h(n)</a:t>
            </a:r>
          </a:p>
          <a:p>
            <a:r>
              <a:rPr lang="en-IN" b="1" dirty="0" smtClean="0"/>
              <a:t>Here 4+4-1= 7 samples for y(n)</a:t>
            </a:r>
            <a:endParaRPr lang="en-IN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102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3529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1"/>
            <a:ext cx="6624736" cy="6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8" y="2780929"/>
            <a:ext cx="820070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3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103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68760"/>
            <a:ext cx="781050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3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Graphical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104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988840"/>
            <a:ext cx="785875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105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80920" cy="48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106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4096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7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96448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3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108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03649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6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109</a:t>
            </a:fld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784976" cy="4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B18E5F-12A4-465D-8AF9-87FE0A2F67C0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11</a:t>
            </a:fld>
            <a:endParaRPr lang="en-IN" altLang="en-US" smtClean="0">
              <a:solidFill>
                <a:srgbClr val="000000"/>
              </a:solidFill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 sz="2800" smtClean="0"/>
              <a:t>Power and Energy in a Physical System</a:t>
            </a:r>
            <a:r>
              <a:rPr lang="en-IN" altLang="en-US" smtClean="0"/>
              <a:t> 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 smtClean="0"/>
              <a:t>The instantaneous power</a:t>
            </a:r>
          </a:p>
          <a:p>
            <a:pPr marL="466725" indent="-466725" eaLnBrk="1" hangingPunct="1">
              <a:spcBef>
                <a:spcPts val="60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400" smtClean="0"/>
          </a:p>
          <a:p>
            <a:pPr marL="466725" indent="-466725" eaLnBrk="1" hangingPunct="1"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mtClean="0"/>
          </a:p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 smtClean="0"/>
              <a:t>The total energy</a:t>
            </a:r>
          </a:p>
          <a:p>
            <a:pPr marL="466725" indent="-466725" eaLnBrk="1" hangingPunct="1">
              <a:spcBef>
                <a:spcPts val="60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400" smtClean="0"/>
          </a:p>
          <a:p>
            <a:pPr marL="466725" indent="-466725" eaLnBrk="1" hangingPunct="1"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mtClean="0"/>
          </a:p>
          <a:p>
            <a:pPr marL="466725" indent="-466725" eaLnBrk="1" hangingPunct="1">
              <a:spcBef>
                <a:spcPts val="60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400" smtClean="0"/>
              <a:t>The average power</a:t>
            </a:r>
          </a:p>
        </p:txBody>
      </p:sp>
      <p:graphicFrame>
        <p:nvGraphicFramePr>
          <p:cNvPr id="15365" name="Object 3"/>
          <p:cNvGraphicFramePr>
            <a:graphicFrameLocks noChangeAspect="1"/>
          </p:cNvGraphicFramePr>
          <p:nvPr/>
        </p:nvGraphicFramePr>
        <p:xfrm>
          <a:off x="2195513" y="2349500"/>
          <a:ext cx="25923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0" r:id="rId4" imgW="491408" imgH="393628" progId="">
                  <p:embed/>
                </p:oleObj>
              </mc:Choice>
              <mc:Fallback>
                <p:oleObj r:id="rId4" imgW="491408" imgH="39362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349500"/>
                        <a:ext cx="25923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4"/>
          <p:cNvGraphicFramePr>
            <a:graphicFrameLocks noChangeAspect="1"/>
          </p:cNvGraphicFramePr>
          <p:nvPr/>
        </p:nvGraphicFramePr>
        <p:xfrm>
          <a:off x="2151063" y="3721100"/>
          <a:ext cx="42132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" r:id="rId6" imgW="491449" imgH="393660" progId="">
                  <p:embed/>
                </p:oleObj>
              </mc:Choice>
              <mc:Fallback>
                <p:oleObj r:id="rId6" imgW="491449" imgH="3936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3721100"/>
                        <a:ext cx="42132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5"/>
          <p:cNvGraphicFramePr>
            <a:graphicFrameLocks noChangeAspect="1"/>
          </p:cNvGraphicFramePr>
          <p:nvPr/>
        </p:nvGraphicFramePr>
        <p:xfrm>
          <a:off x="2214563" y="5138738"/>
          <a:ext cx="39957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2" r:id="rId8" imgW="491465" imgH="431770" progId="">
                  <p:embed/>
                </p:oleObj>
              </mc:Choice>
              <mc:Fallback>
                <p:oleObj r:id="rId8" imgW="491465" imgH="4317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138738"/>
                        <a:ext cx="3995737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353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110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40960" cy="403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111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8497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7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112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16832"/>
            <a:ext cx="7696200" cy="37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9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113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2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114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5698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09775"/>
            <a:ext cx="8856984" cy="285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115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" y="548680"/>
            <a:ext cx="9054899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1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116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2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117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2364" y="260648"/>
            <a:ext cx="7997825" cy="1212850"/>
          </a:xfrm>
        </p:spPr>
        <p:txBody>
          <a:bodyPr/>
          <a:lstStyle/>
          <a:p>
            <a:r>
              <a:rPr lang="en-IN" dirty="0" smtClean="0"/>
              <a:t>Circular Convolution</a:t>
            </a:r>
            <a:endParaRPr lang="en-I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72816"/>
            <a:ext cx="794385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0993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Circular 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118</a:t>
            </a:fld>
            <a:endParaRPr lang="en-IN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060848"/>
            <a:ext cx="8428209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8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119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4664"/>
            <a:ext cx="878497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4" y="1844824"/>
            <a:ext cx="84681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1" y="2752725"/>
            <a:ext cx="8290224" cy="138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3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F92D79-FDC7-4175-B862-B1FFC62F0FEF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12</a:t>
            </a:fld>
            <a:endParaRPr lang="en-IN" altLang="en-US" smtClean="0">
              <a:solidFill>
                <a:srgbClr val="000000"/>
              </a:solidFill>
            </a:endParaRPr>
          </a:p>
        </p:txBody>
      </p:sp>
      <p:sp>
        <p:nvSpPr>
          <p:cNvPr id="1638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 smtClean="0"/>
              <a:t>Power and Energy</a:t>
            </a: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397875" cy="4267200"/>
          </a:xfrm>
        </p:spPr>
        <p:txBody>
          <a:bodyPr/>
          <a:lstStyle/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 smtClean="0"/>
              <a:t>By definition, the total energy over the time interval             in a continuous-time signal      is: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 smtClean="0"/>
              <a:t>        denote the magnitude of the (possibly complex) number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 smtClean="0"/>
              <a:t>The time average power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 smtClean="0"/>
              <a:t>By definition, the total energy over the time interval             in a discrete-time signal       is: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1800" smtClean="0"/>
              <a:t>The time average power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450"/>
              </a:spcBef>
              <a:buClrTx/>
              <a:buSzPct val="65000"/>
              <a:buFontTx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1800" smtClean="0"/>
          </a:p>
        </p:txBody>
      </p:sp>
      <p:graphicFrame>
        <p:nvGraphicFramePr>
          <p:cNvPr id="16389" name="Object 3"/>
          <p:cNvGraphicFramePr>
            <a:graphicFrameLocks noChangeAspect="1"/>
          </p:cNvGraphicFramePr>
          <p:nvPr/>
        </p:nvGraphicFramePr>
        <p:xfrm>
          <a:off x="7235825" y="1751013"/>
          <a:ext cx="9366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2" r:id="rId5" imgW="491457" imgH="228578" progId="">
                  <p:embed/>
                </p:oleObj>
              </mc:Choice>
              <mc:Fallback>
                <p:oleObj r:id="rId5" imgW="491457" imgH="22857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751013"/>
                        <a:ext cx="93662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4"/>
          <p:cNvGraphicFramePr>
            <a:graphicFrameLocks noChangeAspect="1"/>
          </p:cNvGraphicFramePr>
          <p:nvPr/>
        </p:nvGraphicFramePr>
        <p:xfrm>
          <a:off x="3779838" y="1989138"/>
          <a:ext cx="5032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3" r:id="rId7" imgW="304565" imgH="253799" progId="">
                  <p:embed/>
                </p:oleObj>
              </mc:Choice>
              <mc:Fallback>
                <p:oleObj r:id="rId7" imgW="304565" imgH="25379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89138"/>
                        <a:ext cx="5032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5"/>
          <p:cNvGraphicFramePr>
            <a:graphicFrameLocks noChangeAspect="1"/>
          </p:cNvGraphicFramePr>
          <p:nvPr/>
        </p:nvGraphicFramePr>
        <p:xfrm>
          <a:off x="3890963" y="2303463"/>
          <a:ext cx="1795462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4" r:id="rId9" imgW="491344" imgH="355488" progId="">
                  <p:embed/>
                </p:oleObj>
              </mc:Choice>
              <mc:Fallback>
                <p:oleObj r:id="rId9" imgW="491344" imgH="3554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963" y="2303463"/>
                        <a:ext cx="1795462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6"/>
          <p:cNvGraphicFramePr>
            <a:graphicFrameLocks noChangeAspect="1"/>
          </p:cNvGraphicFramePr>
          <p:nvPr/>
        </p:nvGraphicFramePr>
        <p:xfrm>
          <a:off x="684213" y="2830513"/>
          <a:ext cx="576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5" r:id="rId11" imgW="355418" imgH="279258" progId="">
                  <p:embed/>
                </p:oleObj>
              </mc:Choice>
              <mc:Fallback>
                <p:oleObj r:id="rId11" imgW="355418" imgH="27925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30513"/>
                        <a:ext cx="57626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7"/>
          <p:cNvGraphicFramePr>
            <a:graphicFrameLocks noChangeAspect="1"/>
          </p:cNvGraphicFramePr>
          <p:nvPr/>
        </p:nvGraphicFramePr>
        <p:xfrm>
          <a:off x="7847013" y="2835275"/>
          <a:ext cx="54133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6" r:id="rId13" imgW="304565" imgH="253799" progId="">
                  <p:embed/>
                </p:oleObj>
              </mc:Choice>
              <mc:Fallback>
                <p:oleObj r:id="rId13" imgW="304565" imgH="25379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7013" y="2835275"/>
                        <a:ext cx="54133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8"/>
          <p:cNvGraphicFramePr>
            <a:graphicFrameLocks noChangeAspect="1"/>
          </p:cNvGraphicFramePr>
          <p:nvPr/>
        </p:nvGraphicFramePr>
        <p:xfrm>
          <a:off x="3779838" y="3429000"/>
          <a:ext cx="22336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7" r:id="rId14" imgW="491457" imgH="431763" progId="">
                  <p:embed/>
                </p:oleObj>
              </mc:Choice>
              <mc:Fallback>
                <p:oleObj r:id="rId14" imgW="491457" imgH="43176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429000"/>
                        <a:ext cx="22336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9"/>
          <p:cNvGraphicFramePr>
            <a:graphicFrameLocks noChangeAspect="1"/>
          </p:cNvGraphicFramePr>
          <p:nvPr/>
        </p:nvGraphicFramePr>
        <p:xfrm>
          <a:off x="7235825" y="4149725"/>
          <a:ext cx="9366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8" r:id="rId16" imgW="491416" imgH="228559" progId="">
                  <p:embed/>
                </p:oleObj>
              </mc:Choice>
              <mc:Fallback>
                <p:oleObj r:id="rId16" imgW="491416" imgH="22855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149725"/>
                        <a:ext cx="9366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0"/>
          <p:cNvGraphicFramePr>
            <a:graphicFrameLocks noChangeAspect="1"/>
          </p:cNvGraphicFramePr>
          <p:nvPr/>
        </p:nvGraphicFramePr>
        <p:xfrm>
          <a:off x="3421063" y="4365625"/>
          <a:ext cx="5032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9" r:id="rId18" imgW="317203" imgH="253754" progId="">
                  <p:embed/>
                </p:oleObj>
              </mc:Choice>
              <mc:Fallback>
                <p:oleObj r:id="rId18" imgW="317203" imgH="25375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4365625"/>
                        <a:ext cx="5032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11"/>
          <p:cNvGraphicFramePr>
            <a:graphicFrameLocks noChangeAspect="1"/>
          </p:cNvGraphicFramePr>
          <p:nvPr/>
        </p:nvGraphicFramePr>
        <p:xfrm>
          <a:off x="3779838" y="4652963"/>
          <a:ext cx="13684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0" r:id="rId20" imgW="491449" imgH="469851" progId="">
                  <p:embed/>
                </p:oleObj>
              </mc:Choice>
              <mc:Fallback>
                <p:oleObj r:id="rId20" imgW="491449" imgH="46985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652963"/>
                        <a:ext cx="13684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12"/>
          <p:cNvGraphicFramePr>
            <a:graphicFrameLocks noChangeAspect="1"/>
          </p:cNvGraphicFramePr>
          <p:nvPr/>
        </p:nvGraphicFramePr>
        <p:xfrm>
          <a:off x="3708400" y="5445125"/>
          <a:ext cx="23050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1" r:id="rId22" imgW="491432" imgH="469836" progId="">
                  <p:embed/>
                </p:oleObj>
              </mc:Choice>
              <mc:Fallback>
                <p:oleObj r:id="rId22" imgW="491432" imgH="46983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445125"/>
                        <a:ext cx="23050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47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120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043454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4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121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412776"/>
            <a:ext cx="865013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122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56895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5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123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12968" cy="453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124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1296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125</a:t>
            </a:fld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04856" cy="85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839613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54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126</a:t>
            </a:fld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" y="620688"/>
            <a:ext cx="898827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76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127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69672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9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128</a:t>
            </a:fld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43190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3" y="2204864"/>
            <a:ext cx="811407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4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129</a:t>
            </a:fld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6312"/>
            <a:ext cx="8634844" cy="3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0" y="637247"/>
            <a:ext cx="735808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55872"/>
            <a:ext cx="8654162" cy="180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130</a:t>
            </a:fld>
            <a:endParaRPr lang="en-IN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62988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58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131</a:t>
            </a:fld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4" y="548680"/>
            <a:ext cx="8562777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9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132</a:t>
            </a:fld>
            <a:endParaRPr lang="en-I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0628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F429D70-B406-4794-9DFE-4AEEDDBE39A9}" type="slidenum">
              <a:rPr lang="en-IN" smtClean="0"/>
              <a:pPr>
                <a:defRPr/>
              </a:pPr>
              <a:t>133</a:t>
            </a:fld>
            <a:endParaRPr lang="en-IN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96944" cy="460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0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134</a:t>
            </a:fld>
            <a:endParaRPr lang="en-I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1"/>
            <a:ext cx="8208912" cy="67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19263"/>
            <a:ext cx="8424300" cy="43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9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135</a:t>
            </a:fld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8"/>
            <a:ext cx="8445687" cy="6746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9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Correlation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Used when two signals are to be compared.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Measure of degree to which two signals are similar.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 smtClean="0"/>
              <a:t>Cross Correlation </a:t>
            </a:r>
            <a:r>
              <a:rPr lang="en-IN" dirty="0" smtClean="0"/>
              <a:t>– correlation of two separate signals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 smtClean="0"/>
              <a:t>Auto Correlation </a:t>
            </a:r>
            <a:r>
              <a:rPr lang="en-IN" dirty="0" smtClean="0"/>
              <a:t>– correlation of signal with itself.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Cross Correlation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137</a:t>
            </a:fld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51836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016"/>
            <a:ext cx="8496944" cy="111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4941168"/>
            <a:ext cx="4536504" cy="96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8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Auto Correlation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138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76095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139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3487"/>
            <a:ext cx="6336704" cy="686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Discrete signal is function of discrete independent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n is integer value of independent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Discrete time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Here independent variable is n along with sampling time (T).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33286"/>
            <a:ext cx="7848872" cy="81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9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140</a:t>
            </a:fld>
            <a:endParaRPr lang="en-IN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0"/>
            <a:ext cx="5904656" cy="681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0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726EFCA6-EDDC-46A2-821C-57798E4C9510}" type="slidenum">
              <a:rPr lang="en-IN" smtClean="0"/>
              <a:pPr>
                <a:defRPr/>
              </a:pPr>
              <a:t>141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30654"/>
            <a:ext cx="6073013" cy="682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2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142</a:t>
            </a:fld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1"/>
            <a:ext cx="5976664" cy="686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143</a:t>
            </a:fld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286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3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Matrix Method for Calculating Auto and Cross Correlation.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 smtClean="0"/>
              <a:t>Steps for Matrix Method Correlation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Take signal x(n) as it 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Fold sequence y(n) to obtain y(-n).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Obtain convolution of x(n) and y(-n).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The result of convolution will be same as correlation.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7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145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7789"/>
            <a:ext cx="5472608" cy="71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472608" cy="59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184576" cy="25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229200"/>
            <a:ext cx="5256584" cy="9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146</a:t>
            </a:fld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6632"/>
            <a:ext cx="6048672" cy="670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7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988840"/>
            <a:ext cx="4608512" cy="60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3888432" cy="249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16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4495378" cy="58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24944"/>
            <a:ext cx="3672408" cy="252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0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17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3960440" cy="66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24044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1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18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3713162"/>
            <a:ext cx="2066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7056784" cy="88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70478"/>
            <a:ext cx="8208912" cy="352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76890"/>
            <a:ext cx="6443914" cy="12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8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19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5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8" y="1700808"/>
            <a:ext cx="865182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5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20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060848"/>
            <a:ext cx="4466630" cy="154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99" y="3789040"/>
            <a:ext cx="4906570" cy="20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21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583264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82" y="3501008"/>
            <a:ext cx="3893596" cy="228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2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22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" y="1700808"/>
            <a:ext cx="8982937" cy="489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14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23</a:t>
            </a:fld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968552" cy="70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056784" cy="79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81300"/>
            <a:ext cx="3382714" cy="93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005064"/>
            <a:ext cx="5256584" cy="193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9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24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7344816" cy="94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0" y="1916832"/>
            <a:ext cx="621069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62" y="2516413"/>
            <a:ext cx="3447822" cy="56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4572703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2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Sampling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 continuous time signal can be represented in its samples and can be recovered back when sampling frequency f</a:t>
            </a:r>
            <a:r>
              <a:rPr lang="en-IN" baseline="-25000" dirty="0"/>
              <a:t>s</a:t>
            </a:r>
            <a:r>
              <a:rPr lang="en-IN" dirty="0"/>
              <a:t> is greater than or equal to the twice the highest frequency component of message </a:t>
            </a:r>
            <a:r>
              <a:rPr lang="en-IN" dirty="0" smtClean="0"/>
              <a:t>signal (</a:t>
            </a:r>
            <a:r>
              <a:rPr lang="en-IN" dirty="0" err="1" smtClean="0"/>
              <a:t>fm</a:t>
            </a:r>
            <a:r>
              <a:rPr lang="en-IN" dirty="0" smtClean="0"/>
              <a:t>). </a:t>
            </a:r>
            <a:r>
              <a:rPr lang="en-IN" b="0" i="0" u="none" strike="noStrike" dirty="0" smtClean="0">
                <a:effectLst/>
              </a:rPr>
              <a:t/>
            </a:r>
            <a:br>
              <a:rPr lang="en-IN" b="0" i="0" u="none" strike="noStrike" dirty="0" smtClean="0">
                <a:effectLst/>
              </a:rPr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653136"/>
            <a:ext cx="2710606" cy="120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Relationship between </a:t>
            </a:r>
            <a:r>
              <a:rPr lang="en-IN" dirty="0" err="1" smtClean="0"/>
              <a:t>analog</a:t>
            </a:r>
            <a:r>
              <a:rPr lang="en-IN" dirty="0" smtClean="0"/>
              <a:t> and digital signal by sampling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26</a:t>
            </a:fld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882098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22670"/>
            <a:ext cx="7812647" cy="263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27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8" y="548680"/>
            <a:ext cx="8924444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of Discrete Time Signals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28</a:t>
            </a:fld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3533"/>
            <a:ext cx="6984776" cy="295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4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66725" indent="-466725" eaLnBrk="1" hangingPunct="1"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dirty="0" smtClean="0"/>
              <a:t>Deterministic and Random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Signals specified by mathematical equations are deterministic signals</a:t>
            </a:r>
          </a:p>
          <a:p>
            <a:r>
              <a:rPr lang="en-IN" dirty="0" err="1" smtClean="0"/>
              <a:t>Eg</a:t>
            </a:r>
            <a:r>
              <a:rPr lang="en-IN" dirty="0" smtClean="0"/>
              <a:t>: Ramp , Unit Step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Signals whose characteristics are random in nature are random signals</a:t>
            </a:r>
          </a:p>
          <a:p>
            <a:pPr marL="0" indent="0"/>
            <a:r>
              <a:rPr lang="en-IN" dirty="0" err="1" smtClean="0"/>
              <a:t>Eg</a:t>
            </a:r>
            <a:r>
              <a:rPr lang="en-IN" dirty="0" smtClean="0"/>
              <a:t>: Noise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63C40D-AF77-4B39-A974-CBBAA6AEAEE4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3</a:t>
            </a:fld>
            <a:endParaRPr lang="en-IN" alt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 smtClean="0"/>
              <a:t>Signal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>
            <a:normAutofit lnSpcReduction="10000"/>
          </a:bodyPr>
          <a:lstStyle/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 smtClean="0"/>
              <a:t>A signal is a pattern of variation that carry information.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 smtClean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 smtClean="0"/>
              <a:t>Signals are represented mathematically as a function of one or more independent variable. 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 smtClean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 smtClean="0"/>
              <a:t>A picture is brightness as a function of two spatial variables, x and y.</a:t>
            </a:r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 smtClean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 smtClean="0"/>
              <a:t>In this course signals involving a single independent variable, generally refer to as a time, t are considered. Although it may not represent time in specific application.</a:t>
            </a:r>
          </a:p>
          <a:p>
            <a:pPr marL="0" indent="0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100" dirty="0" smtClean="0"/>
          </a:p>
          <a:p>
            <a:pPr marL="466725" indent="-466725" eaLnBrk="1" hangingPunct="1">
              <a:lnSpc>
                <a:spcPct val="90000"/>
              </a:lnSpc>
              <a:spcBef>
                <a:spcPts val="525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100" dirty="0" smtClean="0"/>
              <a:t>A signal is a real-valued or scalar-valued function of an independent variable t.  </a:t>
            </a:r>
          </a:p>
        </p:txBody>
      </p:sp>
    </p:spTree>
    <p:extLst>
      <p:ext uri="{BB962C8B-B14F-4D97-AF65-F5344CB8AC3E}">
        <p14:creationId xmlns:p14="http://schemas.microsoft.com/office/powerpoint/2010/main" val="3087674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smtClean="0"/>
              <a:t/>
            </a:r>
            <a:br>
              <a:rPr lang="en-IN" altLang="en-US" dirty="0" smtClean="0"/>
            </a:br>
            <a:r>
              <a:rPr lang="en-IN" altLang="en-US" dirty="0"/>
              <a:t/>
            </a:r>
            <a:br>
              <a:rPr lang="en-IN" altLang="en-US" dirty="0"/>
            </a:br>
            <a:r>
              <a:rPr lang="en-IN" altLang="en-US" dirty="0" smtClean="0"/>
              <a:t>Periodic and Non-periodic </a:t>
            </a:r>
            <a:br>
              <a:rPr lang="en-IN" alt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A discrete time signal is said to be periodic if the signal remains the same after left and right shifting operation by (</a:t>
            </a:r>
            <a:r>
              <a:rPr lang="en-IN" dirty="0" err="1" smtClean="0"/>
              <a:t>k.N</a:t>
            </a:r>
            <a:r>
              <a:rPr lang="en-IN" dirty="0" smtClean="0"/>
              <a:t>) or 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Where k is constant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N is fundamental time period of the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Both k and N are integer values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5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31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1396"/>
            <a:ext cx="7272808" cy="681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4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32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0"/>
            <a:ext cx="6696745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6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33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7" y="908720"/>
            <a:ext cx="8801641" cy="503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34</a:t>
            </a:fld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8483"/>
            <a:ext cx="6120680" cy="593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04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35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336704" cy="623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Even Signal: Discrete time signal exhibits symmetry with respect to n=0 it is even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Even signal satisfies this condition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36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94439"/>
            <a:ext cx="3384376" cy="120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5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37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66125"/>
            <a:ext cx="4666487" cy="397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7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Odd Signal: Discrete time signal exhibits antisymmetric with respect to n=0 it is odd signal.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Even signal satisfies this condition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38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03" y="4221087"/>
            <a:ext cx="3179657" cy="106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8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39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81213"/>
            <a:ext cx="4392488" cy="390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548680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6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353CA55-8C50-4E28-8DD6-34D8794B3654}" type="slidenum">
              <a:rPr lang="en-IN" altLang="en-US" smtClean="0">
                <a:solidFill>
                  <a:srgbClr val="000000"/>
                </a:solidFill>
              </a:rPr>
              <a:pPr eaLnBrk="1" hangingPunct="1"/>
              <a:t>4</a:t>
            </a:fld>
            <a:endParaRPr lang="en-IN" altLang="en-US" smtClean="0">
              <a:solidFill>
                <a:srgbClr val="000000"/>
              </a:solidFill>
            </a:endParaRPr>
          </a:p>
        </p:txBody>
      </p:sp>
      <p:sp>
        <p:nvSpPr>
          <p:cNvPr id="512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altLang="en-US" smtClean="0"/>
              <a:t>Example of signals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 smtClean="0"/>
              <a:t>Electrical signals like voltages, current and EM field in circuit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 smtClean="0"/>
              <a:t>Acoustic signals like audio or speech signals (</a:t>
            </a:r>
            <a:r>
              <a:rPr lang="en-IN" altLang="en-US" sz="2600" dirty="0" err="1" smtClean="0"/>
              <a:t>analog</a:t>
            </a:r>
            <a:r>
              <a:rPr lang="en-IN" altLang="en-US" sz="2600" dirty="0" smtClean="0"/>
              <a:t> or digital)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 smtClean="0"/>
              <a:t>Video signals like intensity variation in an image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 smtClean="0"/>
              <a:t>Biological signal like sequence of bases in gene </a:t>
            </a:r>
          </a:p>
          <a:p>
            <a:pPr marL="466725" indent="-466725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Font typeface="Wingdings" charset="2"/>
              <a:buChar char=""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r>
              <a:rPr lang="en-IN" altLang="en-US" sz="2600" dirty="0" smtClean="0"/>
              <a:t>Noise which will be treated as unwanted signal</a:t>
            </a:r>
          </a:p>
          <a:p>
            <a:pPr marL="0" indent="0" eaLnBrk="1" hangingPunct="1">
              <a:lnSpc>
                <a:spcPct val="80000"/>
              </a:lnSpc>
              <a:spcBef>
                <a:spcPts val="650"/>
              </a:spcBef>
              <a:buClr>
                <a:srgbClr val="CC0000"/>
              </a:buClr>
              <a:buSzPct val="65000"/>
              <a:buNone/>
              <a:tabLst>
                <a:tab pos="466725" algn="l"/>
                <a:tab pos="571500" algn="l"/>
                <a:tab pos="1020763" algn="l"/>
                <a:tab pos="1470025" algn="l"/>
                <a:tab pos="1919288" algn="l"/>
                <a:tab pos="2368550" algn="l"/>
                <a:tab pos="2817813" algn="l"/>
                <a:tab pos="3267075" algn="l"/>
                <a:tab pos="3716338" algn="l"/>
                <a:tab pos="4165600" algn="l"/>
                <a:tab pos="4614863" algn="l"/>
                <a:tab pos="5064125" algn="l"/>
                <a:tab pos="5513388" algn="l"/>
                <a:tab pos="5962650" algn="l"/>
                <a:tab pos="6411913" algn="l"/>
                <a:tab pos="6861175" algn="l"/>
                <a:tab pos="7310438" algn="l"/>
                <a:tab pos="7759700" algn="l"/>
                <a:tab pos="8208963" algn="l"/>
                <a:tab pos="8658225" algn="l"/>
                <a:tab pos="9107488" algn="l"/>
              </a:tabLst>
            </a:pPr>
            <a:endParaRPr lang="en-IN" alt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4273553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A discrete time signal is neither even nor odd is expressed as 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40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67" y="3212976"/>
            <a:ext cx="566183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6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Calculation of Even and Odd part of the signal: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41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66864"/>
            <a:ext cx="5675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4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42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6840760" cy="53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68960"/>
            <a:ext cx="6336704" cy="203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6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43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4564"/>
            <a:ext cx="7436626" cy="86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00808"/>
            <a:ext cx="809904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1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If energy of discrete time signal is finite and non zero then the signal is energy signal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44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048672" cy="7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5688632" cy="119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4745905"/>
            <a:ext cx="5630499" cy="62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If </a:t>
            </a:r>
            <a:r>
              <a:rPr lang="en-IN" dirty="0" smtClean="0"/>
              <a:t>power </a:t>
            </a:r>
            <a:r>
              <a:rPr lang="en-IN" dirty="0"/>
              <a:t>of discrete time signal is finite and non zero then the signal is </a:t>
            </a:r>
            <a:r>
              <a:rPr lang="en-IN" dirty="0" smtClean="0"/>
              <a:t>power signal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45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048672" cy="7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5251647"/>
            <a:ext cx="6048671" cy="65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68" y="3380346"/>
            <a:ext cx="5789459" cy="12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0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46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18912"/>
            <a:ext cx="6768752" cy="689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3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47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82"/>
            <a:ext cx="6840760" cy="685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18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Causal Signal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Non Causal if defined for n&lt;=0 or for both n&gt;0 and n&lt;=0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</a:t>
            </a:r>
            <a:r>
              <a:rPr lang="en-IN" dirty="0" smtClean="0"/>
              <a:t>f system is non causal then: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48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6363"/>
            <a:ext cx="6840760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364540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89" y="4653136"/>
            <a:ext cx="385962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Non causal discrete time signal only defined for n&lt;=0 is called anti causal signal.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49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26363"/>
            <a:ext cx="6840760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2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161925" y="407988"/>
            <a:ext cx="898207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 marL="4556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>
                <a:srgbClr val="FF0000"/>
              </a:buClr>
              <a:buFont typeface="Times New Roman" pitchFamily="16" charset="0"/>
              <a:buBlip>
                <a:blip r:embed="rId3"/>
              </a:buBlip>
              <a:defRPr/>
            </a:pP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</a:t>
            </a: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Classification of Signal</a:t>
            </a:r>
          </a:p>
          <a:p>
            <a:pPr lvl="1" indent="0">
              <a:lnSpc>
                <a:spcPct val="140000"/>
              </a:lnSpc>
              <a:buClr>
                <a:srgbClr val="3333CC"/>
              </a:buClr>
              <a:buFont typeface="Times New Roman" pitchFamily="16" charset="0"/>
              <a:buBlip>
                <a:blip r:embed="rId4"/>
              </a:buBlip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Continuous-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time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and discrete-time signal</a:t>
            </a:r>
          </a:p>
          <a:p>
            <a:pPr lvl="1" indent="0">
              <a:lnSpc>
                <a:spcPct val="140000"/>
              </a:lnSpc>
              <a:buClr>
                <a:srgbClr val="3333CC"/>
              </a:buClr>
              <a:buFont typeface="Times New Roman" pitchFamily="16" charset="0"/>
              <a:buBlip>
                <a:blip r:embed="rId4"/>
              </a:buBlip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Analog and digital signal (time and amplitude)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(1) </a:t>
            </a:r>
            <a:r>
              <a:rPr lang="en-US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Continuous-time signal</a:t>
            </a:r>
            <a:r>
              <a:rPr lang="zh-CN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(2) </a:t>
            </a:r>
            <a:r>
              <a:rPr lang="en-US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Discrete-time signal</a:t>
            </a:r>
            <a:r>
              <a:rPr lang="zh-CN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variable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Continuous 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amplitude 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                                   </a:t>
            </a: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Time-domain discrete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(3) </a:t>
            </a:r>
            <a:r>
              <a:rPr lang="en-US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Analog Signal: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Continuous variable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Continuous amplitude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      Speech, Television,</a:t>
            </a: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</a:t>
            </a: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Time-domain continuous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(4) </a:t>
            </a:r>
            <a:r>
              <a:rPr lang="en-US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Digital Signal</a:t>
            </a:r>
            <a:r>
              <a:rPr lang="zh-CN" sz="2000" b="1" u="sng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：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variables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Discrete 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amplitude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           Quantized discrete-time signals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endParaRPr lang="en-US" sz="2000" b="1" smtClean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6539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50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" y="908720"/>
            <a:ext cx="8999633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0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51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" y="1124744"/>
            <a:ext cx="889533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1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52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1" y="836712"/>
            <a:ext cx="8971438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1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err="1" smtClean="0"/>
              <a:t>Downsampling</a:t>
            </a:r>
            <a:r>
              <a:rPr lang="en-IN" dirty="0" smtClean="0"/>
              <a:t> = signal x(n) here  n is replaced by </a:t>
            </a:r>
            <a:r>
              <a:rPr lang="en-IN" dirty="0" err="1" smtClean="0"/>
              <a:t>Dn</a:t>
            </a:r>
            <a:r>
              <a:rPr lang="en-IN" dirty="0" smtClean="0"/>
              <a:t> where D is an integer..</a:t>
            </a:r>
          </a:p>
          <a:p>
            <a:endParaRPr lang="en-IN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err="1" smtClean="0"/>
              <a:t>Upsampling</a:t>
            </a:r>
            <a:r>
              <a:rPr lang="en-IN" dirty="0" smtClean="0"/>
              <a:t> = signal x(n) here n is replaced by n/I where I is an integer….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53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6" y="764704"/>
            <a:ext cx="7344816" cy="68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3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54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0102"/>
            <a:ext cx="6696744" cy="678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4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55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52490"/>
            <a:ext cx="6840760" cy="680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1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56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1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3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57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770792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52612"/>
            <a:ext cx="7982933" cy="409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36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Shifting of Discrete Time Signals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12968" cy="5105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X(n)  signal will be shifted by variable m i.e. x(n)=x(n-m)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m is positive integer signal is delayed by m units of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Delay results in shifting each sample of x(n) to right.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 is </a:t>
            </a:r>
            <a:r>
              <a:rPr lang="en-IN" dirty="0" smtClean="0"/>
              <a:t>negative </a:t>
            </a:r>
            <a:r>
              <a:rPr lang="en-IN" dirty="0"/>
              <a:t>integer signal is </a:t>
            </a:r>
            <a:r>
              <a:rPr lang="en-IN" dirty="0" smtClean="0"/>
              <a:t>advanced </a:t>
            </a:r>
            <a:r>
              <a:rPr lang="en-IN" dirty="0"/>
              <a:t>by m units of time</a:t>
            </a:r>
            <a:r>
              <a:rPr lang="en-IN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Advance </a:t>
            </a:r>
            <a:r>
              <a:rPr lang="en-IN" dirty="0"/>
              <a:t>results in shifting each sample of x(n) to </a:t>
            </a:r>
            <a:r>
              <a:rPr lang="en-IN" dirty="0" smtClean="0"/>
              <a:t>left.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61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59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66" y="45511"/>
            <a:ext cx="9161365" cy="681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85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366713" y="393700"/>
            <a:ext cx="5105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>
                <a:srgbClr val="FF0000"/>
              </a:buClr>
              <a:buFont typeface="Times New Roman" pitchFamily="16" charset="0"/>
              <a:buBlip>
                <a:blip r:embed="rId3"/>
              </a:buBlip>
              <a:defRPr/>
            </a:pP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Signal Processing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6350" y="4778375"/>
            <a:ext cx="8609013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</a:rPr>
              <a:t>Computer, Semiconduct and Information Science</a:t>
            </a:r>
          </a:p>
          <a:p>
            <a:pPr>
              <a:lnSpc>
                <a:spcPct val="12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    </a:t>
            </a: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1960’s-1970’s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17475" y="1038225"/>
            <a:ext cx="8729663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-122"/>
                <a:ea typeface="黑体" charset="-122"/>
              </a:rPr>
              <a:t>       </a:t>
            </a:r>
            <a:r>
              <a:rPr lang="en-US" b="1" smtClean="0">
                <a:solidFill>
                  <a:srgbClr val="00CC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Representation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, </a:t>
            </a:r>
            <a:r>
              <a:rPr lang="en-US" b="1" smtClean="0">
                <a:solidFill>
                  <a:srgbClr val="00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transformation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and </a:t>
            </a:r>
            <a:r>
              <a:rPr lang="en-US" b="1" smtClean="0">
                <a:solidFill>
                  <a:srgbClr val="0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manipulation</a:t>
            </a: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</a:t>
            </a:r>
          </a:p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    of signals and the information they contain.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747713" y="2259013"/>
            <a:ext cx="8208962" cy="23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Signal operation include: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(1) Transform, filter, </a:t>
            </a: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inspection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, spectrum analysis;  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(2) Modulation and coding; 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(3) Analog Signal Processing;</a:t>
            </a:r>
          </a:p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sz="2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 (4) Digital Signal Processing.</a:t>
            </a:r>
          </a:p>
        </p:txBody>
      </p:sp>
    </p:spTree>
    <p:extLst>
      <p:ext uri="{BB962C8B-B14F-4D97-AF65-F5344CB8AC3E}">
        <p14:creationId xmlns:p14="http://schemas.microsoft.com/office/powerpoint/2010/main" val="795062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Addition of two discrete signals is performed on sample by sample basis.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60</a:t>
            </a:fld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4" y="506907"/>
            <a:ext cx="7416824" cy="86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3797090"/>
            <a:ext cx="4242515" cy="71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620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61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0" y="620688"/>
            <a:ext cx="9152740" cy="507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4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Multiplication </a:t>
            </a:r>
            <a:r>
              <a:rPr lang="en-IN" dirty="0"/>
              <a:t>of two discrete signals is performed on sample by sample basis.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62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7100813" cy="73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4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63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8" y="1124744"/>
            <a:ext cx="8856982" cy="468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9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Discrete Time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Discrete time system is device or algorithm which accepts input in discrete signal form to produce output or response in discrete time signal form.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4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65</a:t>
            </a:fld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46175" y="304800"/>
            <a:ext cx="7997825" cy="1212850"/>
          </a:xfrm>
        </p:spPr>
        <p:txBody>
          <a:bodyPr/>
          <a:lstStyle/>
          <a:p>
            <a:r>
              <a:rPr lang="en-IN" dirty="0"/>
              <a:t>Discrete Time System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9" y="1772816"/>
            <a:ext cx="883298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0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LTI (Linear Time Invariant)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84475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A discrete time system is linear if it obeys principle of superposition and time invariant if input output relationship does not change with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When system satisfies property of linearity and time invariance it is called as LTI system.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3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844752"/>
          </a:xfrm>
        </p:spPr>
        <p:txBody>
          <a:bodyPr/>
          <a:lstStyle/>
          <a:p>
            <a:r>
              <a:rPr lang="en-IN" b="1" dirty="0" smtClean="0"/>
              <a:t>Basic elements of Representation are:</a:t>
            </a:r>
          </a:p>
          <a:p>
            <a:pPr marL="514350" indent="-514350">
              <a:buAutoNum type="arabicParenR"/>
            </a:pPr>
            <a:r>
              <a:rPr lang="en-IN" dirty="0" smtClean="0"/>
              <a:t>Adder</a:t>
            </a:r>
          </a:p>
          <a:p>
            <a:pPr marL="514350" indent="-514350">
              <a:buAutoNum type="arabicParenR"/>
            </a:pPr>
            <a:r>
              <a:rPr lang="en-IN" dirty="0" smtClean="0"/>
              <a:t>Constant Multiplier – Constant scaling factor</a:t>
            </a:r>
          </a:p>
          <a:p>
            <a:pPr marL="514350" indent="-514350">
              <a:buAutoNum type="arabicParenR"/>
            </a:pPr>
            <a:r>
              <a:rPr lang="en-IN" dirty="0" smtClean="0"/>
              <a:t>Unit Delay Element – one sample unit to delay</a:t>
            </a:r>
          </a:p>
          <a:p>
            <a:pPr marL="514350" indent="-514350">
              <a:buFont typeface="Times New Roman" pitchFamily="16" charset="0"/>
              <a:buAutoNum type="arabicParenR"/>
            </a:pPr>
            <a:r>
              <a:rPr lang="en-IN" dirty="0" smtClean="0"/>
              <a:t>Unit Advance Element - </a:t>
            </a:r>
            <a:r>
              <a:rPr lang="en-IN" dirty="0"/>
              <a:t>one sample unit to </a:t>
            </a:r>
            <a:r>
              <a:rPr lang="en-IN" dirty="0" smtClean="0"/>
              <a:t>advance</a:t>
            </a:r>
            <a:endParaRPr lang="en-IN" dirty="0"/>
          </a:p>
          <a:p>
            <a:pPr marL="514350" indent="-514350">
              <a:buAutoNum type="arabicParenR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67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8" y="729840"/>
            <a:ext cx="7848872" cy="61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68</a:t>
            </a:fld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387"/>
            <a:ext cx="8856984" cy="685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69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8" y="729840"/>
            <a:ext cx="7848872" cy="61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47748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6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296863" y="414338"/>
            <a:ext cx="9064625" cy="65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Processing of analog signal with digital methods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47713" y="1358900"/>
            <a:ext cx="6942137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(1) Digitalized process for analog signals</a:t>
            </a:r>
          </a:p>
        </p:txBody>
      </p:sp>
      <p:grpSp>
        <p:nvGrpSpPr>
          <p:cNvPr id="10244" name="Group 3"/>
          <p:cNvGrpSpPr>
            <a:grpSpLocks/>
          </p:cNvGrpSpPr>
          <p:nvPr/>
        </p:nvGrpSpPr>
        <p:grpSpPr bwMode="auto">
          <a:xfrm>
            <a:off x="792163" y="2349500"/>
            <a:ext cx="7318375" cy="701675"/>
            <a:chOff x="499" y="1480"/>
            <a:chExt cx="4610" cy="442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1411" y="1480"/>
              <a:ext cx="721" cy="442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Sample</a:t>
              </a:r>
            </a:p>
          </p:txBody>
        </p:sp>
        <p:sp>
          <p:nvSpPr>
            <p:cNvPr id="11269" name="Text Box 5"/>
            <p:cNvSpPr txBox="1">
              <a:spLocks noChangeArrowheads="1"/>
            </p:cNvSpPr>
            <p:nvPr/>
          </p:nvSpPr>
          <p:spPr bwMode="auto">
            <a:xfrm>
              <a:off x="2417" y="1480"/>
              <a:ext cx="1025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Quantizer</a:t>
              </a:r>
            </a:p>
          </p:txBody>
        </p:sp>
        <p:sp>
          <p:nvSpPr>
            <p:cNvPr id="11270" name="Text Box 6"/>
            <p:cNvSpPr txBox="1">
              <a:spLocks noChangeArrowheads="1"/>
            </p:cNvSpPr>
            <p:nvPr/>
          </p:nvSpPr>
          <p:spPr bwMode="auto">
            <a:xfrm>
              <a:off x="3682" y="1480"/>
              <a:ext cx="644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Coder</a:t>
              </a:r>
            </a:p>
          </p:txBody>
        </p:sp>
        <p:sp>
          <p:nvSpPr>
            <p:cNvPr id="10265" name="AutoShape 7"/>
            <p:cNvSpPr>
              <a:spLocks noChangeArrowheads="1"/>
            </p:cNvSpPr>
            <p:nvPr/>
          </p:nvSpPr>
          <p:spPr bwMode="auto">
            <a:xfrm>
              <a:off x="2135" y="1556"/>
              <a:ext cx="276" cy="143"/>
            </a:xfrm>
            <a:prstGeom prst="rightArrow">
              <a:avLst>
                <a:gd name="adj1" fmla="val 50000"/>
                <a:gd name="adj2" fmla="val 48252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0266" name="AutoShape 8"/>
            <p:cNvSpPr>
              <a:spLocks noChangeArrowheads="1"/>
            </p:cNvSpPr>
            <p:nvPr/>
          </p:nvSpPr>
          <p:spPr bwMode="auto">
            <a:xfrm>
              <a:off x="3446" y="1555"/>
              <a:ext cx="225" cy="146"/>
            </a:xfrm>
            <a:prstGeom prst="rightArrow">
              <a:avLst>
                <a:gd name="adj1" fmla="val 50000"/>
                <a:gd name="adj2" fmla="val 38527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499" y="1484"/>
              <a:ext cx="7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</a:t>
              </a:r>
              <a:r>
                <a:rPr lang="en-US" b="1" baseline="-25000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68" name="Line 10"/>
            <p:cNvSpPr>
              <a:spLocks noChangeShapeType="1"/>
            </p:cNvSpPr>
            <p:nvPr/>
          </p:nvSpPr>
          <p:spPr bwMode="auto">
            <a:xfrm>
              <a:off x="1142" y="1628"/>
              <a:ext cx="230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4392" y="1484"/>
              <a:ext cx="71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x(n)</a:t>
              </a:r>
            </a:p>
          </p:txBody>
        </p:sp>
        <p:sp>
          <p:nvSpPr>
            <p:cNvPr id="10270" name="Line 12"/>
            <p:cNvSpPr>
              <a:spLocks noChangeShapeType="1"/>
            </p:cNvSpPr>
            <p:nvPr/>
          </p:nvSpPr>
          <p:spPr bwMode="auto">
            <a:xfrm>
              <a:off x="4348" y="1628"/>
              <a:ext cx="220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747713" y="3086100"/>
            <a:ext cx="4872037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(2) Digital processing method</a:t>
            </a:r>
          </a:p>
        </p:txBody>
      </p:sp>
      <p:grpSp>
        <p:nvGrpSpPr>
          <p:cNvPr id="10246" name="Group 14"/>
          <p:cNvGrpSpPr>
            <a:grpSpLocks/>
          </p:cNvGrpSpPr>
          <p:nvPr/>
        </p:nvGrpSpPr>
        <p:grpSpPr bwMode="auto">
          <a:xfrm>
            <a:off x="747713" y="4211638"/>
            <a:ext cx="8151812" cy="722312"/>
            <a:chOff x="471" y="2653"/>
            <a:chExt cx="5135" cy="455"/>
          </a:xfrm>
        </p:grpSpPr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210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A/D</a:t>
              </a: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282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DSP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3543" y="2653"/>
              <a:ext cx="479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D/A</a:t>
              </a:r>
            </a:p>
          </p:txBody>
        </p:sp>
        <p:sp>
          <p:nvSpPr>
            <p:cNvPr id="10250" name="AutoShape 18"/>
            <p:cNvSpPr>
              <a:spLocks noChangeArrowheads="1"/>
            </p:cNvSpPr>
            <p:nvPr/>
          </p:nvSpPr>
          <p:spPr bwMode="auto">
            <a:xfrm>
              <a:off x="258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0251" name="AutoShape 19"/>
            <p:cNvSpPr>
              <a:spLocks noChangeArrowheads="1"/>
            </p:cNvSpPr>
            <p:nvPr/>
          </p:nvSpPr>
          <p:spPr bwMode="auto">
            <a:xfrm>
              <a:off x="330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84" name="Text Box 20"/>
            <p:cNvSpPr txBox="1">
              <a:spLocks noChangeArrowheads="1"/>
            </p:cNvSpPr>
            <p:nvPr/>
          </p:nvSpPr>
          <p:spPr bwMode="auto">
            <a:xfrm>
              <a:off x="471" y="2657"/>
              <a:ext cx="62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</a:t>
              </a:r>
              <a:r>
                <a:rPr lang="en-US" sz="2000" b="1" baseline="-25000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53" name="Line 21"/>
            <p:cNvSpPr>
              <a:spLocks noChangeShapeType="1"/>
            </p:cNvSpPr>
            <p:nvPr/>
          </p:nvSpPr>
          <p:spPr bwMode="auto">
            <a:xfrm>
              <a:off x="999" y="2782"/>
              <a:ext cx="239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4983" y="2657"/>
              <a:ext cx="623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y</a:t>
              </a:r>
              <a:r>
                <a:rPr lang="en-US" sz="2000" b="1" baseline="-25000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a</a:t>
              </a: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(t)</a:t>
              </a:r>
            </a:p>
          </p:txBody>
        </p:sp>
        <p:sp>
          <p:nvSpPr>
            <p:cNvPr id="10255" name="Line 23"/>
            <p:cNvSpPr>
              <a:spLocks noChangeShapeType="1"/>
            </p:cNvSpPr>
            <p:nvPr/>
          </p:nvSpPr>
          <p:spPr bwMode="auto">
            <a:xfrm>
              <a:off x="4935" y="2782"/>
              <a:ext cx="191" cy="0"/>
            </a:xfrm>
            <a:prstGeom prst="line">
              <a:avLst/>
            </a:prstGeom>
            <a:noFill/>
            <a:ln w="9360" cap="sq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288" name="Text Box 24"/>
            <p:cNvSpPr txBox="1">
              <a:spLocks noChangeArrowheads="1"/>
            </p:cNvSpPr>
            <p:nvPr/>
          </p:nvSpPr>
          <p:spPr bwMode="auto">
            <a:xfrm>
              <a:off x="4263" y="2653"/>
              <a:ext cx="671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Filter</a:t>
              </a:r>
            </a:p>
          </p:txBody>
        </p:sp>
        <p:sp>
          <p:nvSpPr>
            <p:cNvPr id="10257" name="AutoShape 25"/>
            <p:cNvSpPr>
              <a:spLocks noChangeArrowheads="1"/>
            </p:cNvSpPr>
            <p:nvPr/>
          </p:nvSpPr>
          <p:spPr bwMode="auto">
            <a:xfrm>
              <a:off x="4023" y="2710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11290" name="Text Box 26"/>
            <p:cNvSpPr txBox="1">
              <a:spLocks noChangeArrowheads="1"/>
            </p:cNvSpPr>
            <p:nvPr/>
          </p:nvSpPr>
          <p:spPr bwMode="auto">
            <a:xfrm>
              <a:off x="2391" y="2877"/>
              <a:ext cx="6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18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x(n)</a:t>
              </a:r>
            </a:p>
          </p:txBody>
        </p:sp>
        <p:sp>
          <p:nvSpPr>
            <p:cNvPr id="11291" name="Text Box 27"/>
            <p:cNvSpPr txBox="1">
              <a:spLocks noChangeArrowheads="1"/>
            </p:cNvSpPr>
            <p:nvPr/>
          </p:nvSpPr>
          <p:spPr bwMode="auto">
            <a:xfrm>
              <a:off x="3111" y="2877"/>
              <a:ext cx="6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18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y(n)</a:t>
              </a:r>
            </a:p>
          </p:txBody>
        </p:sp>
        <p:sp>
          <p:nvSpPr>
            <p:cNvPr id="11292" name="Text Box 28"/>
            <p:cNvSpPr txBox="1">
              <a:spLocks noChangeArrowheads="1"/>
            </p:cNvSpPr>
            <p:nvPr/>
          </p:nvSpPr>
          <p:spPr bwMode="auto">
            <a:xfrm>
              <a:off x="1239" y="2654"/>
              <a:ext cx="623" cy="250"/>
            </a:xfrm>
            <a:prstGeom prst="rect">
              <a:avLst/>
            </a:prstGeom>
            <a:noFill/>
            <a:ln w="1260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  <a:ea typeface="宋体" charset="-122"/>
                </a:defRPr>
              </a:lvl9pPr>
            </a:lstStyle>
            <a:p>
              <a:pPr algn="ctr">
                <a:buClrTx/>
                <a:buFontTx/>
                <a:buNone/>
                <a:defRPr/>
              </a:pPr>
              <a:r>
                <a:rPr lang="en-US" sz="2000" b="1" smtClean="0">
                  <a:solidFill>
                    <a:srgbClr val="33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4" charset="0"/>
                  <a:ea typeface="黑体" charset="-122"/>
                </a:rPr>
                <a:t>Filter</a:t>
              </a:r>
            </a:p>
          </p:txBody>
        </p:sp>
        <p:sp>
          <p:nvSpPr>
            <p:cNvPr id="10261" name="AutoShape 29"/>
            <p:cNvSpPr>
              <a:spLocks noChangeArrowheads="1"/>
            </p:cNvSpPr>
            <p:nvPr/>
          </p:nvSpPr>
          <p:spPr bwMode="auto">
            <a:xfrm>
              <a:off x="1863" y="2711"/>
              <a:ext cx="239" cy="143"/>
            </a:xfrm>
            <a:prstGeom prst="rightArrow">
              <a:avLst>
                <a:gd name="adj1" fmla="val 50000"/>
                <a:gd name="adj2" fmla="val 41783"/>
              </a:avLst>
            </a:prstGeom>
            <a:noFill/>
            <a:ln w="19080" cap="sq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522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70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" y="764704"/>
            <a:ext cx="9138594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4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71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2088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2" y="548680"/>
            <a:ext cx="7641898" cy="90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7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Static System – Output depends on only current input samples but not on past or future samples – no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Dynamic System – Opposite of static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72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3" y="764704"/>
            <a:ext cx="490791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73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572"/>
            <a:ext cx="6624736" cy="682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021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74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0"/>
            <a:ext cx="626469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383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Invariant and Time Variant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dirty="0" smtClean="0"/>
              <a:t>A system is said to be time invariant if its input output characteristics do not change with time.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5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 smtClean="0"/>
              <a:t>Procedure to test for time Invariance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76</a:t>
            </a:fld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42493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82809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test for time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77</a:t>
            </a:fld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77207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933056"/>
            <a:ext cx="874354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2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Procedure to test for time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78</a:t>
            </a:fld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5689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03939"/>
            <a:ext cx="7340872" cy="7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8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79</a:t>
            </a:fld>
            <a:endParaRPr lang="en-IN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3"/>
            <a:ext cx="6120680" cy="685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7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57225" y="144463"/>
            <a:ext cx="7648575" cy="73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Feature of Digital System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062038" y="1628775"/>
            <a:ext cx="7902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(1) High accuracy: Floating point-8,16,32,64 bits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062038" y="2185988"/>
            <a:ext cx="7589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(2) High reliability: VLSI </a:t>
            </a:r>
            <a:r>
              <a:rPr lang="en-US" b="1" smtClean="0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(analog: drift, calibration)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058863" y="2744788"/>
            <a:ext cx="61452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(3) Flexible: DSP, Software, FPGA, VHDL 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062038" y="3303588"/>
            <a:ext cx="6064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(4) Easy to integrate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062038" y="3860800"/>
            <a:ext cx="6426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(5) Deal with high dimensional signals  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062038" y="44196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(6) Low costs: </a:t>
            </a:r>
            <a:r>
              <a:rPr lang="en-US" b="1" smtClean="0">
                <a:solidFill>
                  <a:srgbClr val="CC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reusable, reconfigurable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631825" y="954088"/>
            <a:ext cx="25495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800" b="1" smtClean="0">
                <a:solidFill>
                  <a:srgbClr val="66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</a:rPr>
              <a:t>Advantages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1062038" y="49784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(7) Data logging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062038" y="5537200"/>
            <a:ext cx="65547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charset="-122"/>
              </a:rPr>
              <a:t>(8) Adaptive capability</a:t>
            </a:r>
          </a:p>
        </p:txBody>
      </p:sp>
    </p:spTree>
    <p:extLst>
      <p:ext uri="{BB962C8B-B14F-4D97-AF65-F5344CB8AC3E}">
        <p14:creationId xmlns:p14="http://schemas.microsoft.com/office/powerpoint/2010/main" val="1603217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80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23" y="0"/>
            <a:ext cx="61603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6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81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0"/>
            <a:ext cx="56607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88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and Non Linear Syste</a:t>
            </a:r>
            <a:r>
              <a:rPr lang="en-IN" dirty="0"/>
              <a:t>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Linear system satisfies superposition principle.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Response of system to weighted sum = weighted sum of responses of the system to each individual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and Non Linear </a:t>
            </a:r>
            <a:r>
              <a:rPr lang="en-IN" dirty="0" smtClean="0"/>
              <a:t>System(Check for Linearity)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83</a:t>
            </a:fld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22" y="1988839"/>
            <a:ext cx="5176525" cy="140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17031"/>
            <a:ext cx="5184576" cy="151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54" y="5517231"/>
            <a:ext cx="5162694" cy="3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91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84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1" y="188640"/>
            <a:ext cx="19907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6004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1" y="1772816"/>
            <a:ext cx="60960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8172"/>
            <a:ext cx="45815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72022"/>
            <a:ext cx="5572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283961"/>
            <a:ext cx="46196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3" y="5662548"/>
            <a:ext cx="36004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40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85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354"/>
            <a:ext cx="5904656" cy="681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6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86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347090"/>
            <a:ext cx="6416280" cy="431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9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87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1762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4" y="692696"/>
            <a:ext cx="5774357" cy="120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4" y="2132856"/>
            <a:ext cx="7790582" cy="19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1" y="4221088"/>
            <a:ext cx="7790582" cy="5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1" y="4941168"/>
            <a:ext cx="7790582" cy="165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6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Causal and Non Causal Systems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88</a:t>
            </a:fld>
            <a:endParaRPr lang="en-IN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" y="2348880"/>
            <a:ext cx="875446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64" y="3645024"/>
            <a:ext cx="799022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3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89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5256584" cy="46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0850"/>
            <a:ext cx="8273432" cy="79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827343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17232"/>
            <a:ext cx="3312368" cy="51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5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477838" y="5327650"/>
            <a:ext cx="55848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(3) Noise process 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Digital filter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77838" y="4249738"/>
            <a:ext cx="81883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(1) Selective of A/D 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Signal representation - Sampling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477838" y="4787900"/>
            <a:ext cx="841375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(2) Manipulation and transform 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charset="2"/>
                <a:ea typeface="黑体" charset="-122"/>
              </a:rPr>
              <a:t></a:t>
            </a:r>
            <a:r>
              <a:rPr lang="en-US" sz="2000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 feature extraction and analysis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7350" y="458788"/>
            <a:ext cx="724376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800" b="1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4" charset="0"/>
                <a:ea typeface="黑体" charset="-122"/>
              </a:rPr>
              <a:t>Objective of Digital Signal Processing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254375" y="1143000"/>
            <a:ext cx="24431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 Signals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273175" y="2200275"/>
            <a:ext cx="1960563" cy="460375"/>
          </a:xfrm>
          <a:prstGeom prst="rect">
            <a:avLst/>
          </a:prstGeom>
          <a:noFill/>
          <a:ln w="28440" cap="sq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Manipulation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565775" y="2200275"/>
            <a:ext cx="1785938" cy="4603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filter</a:t>
            </a:r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 flipH="1">
            <a:off x="2263775" y="1579563"/>
            <a:ext cx="1093788" cy="5334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8" name="Line 9"/>
          <p:cNvSpPr>
            <a:spLocks noChangeShapeType="1"/>
          </p:cNvSpPr>
          <p:nvPr/>
        </p:nvSpPr>
        <p:spPr bwMode="auto">
          <a:xfrm>
            <a:off x="4779963" y="1579563"/>
            <a:ext cx="1677987" cy="5334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>
            <a:off x="3568700" y="2493963"/>
            <a:ext cx="1677988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0" name="Line 11"/>
          <p:cNvSpPr>
            <a:spLocks noChangeShapeType="1"/>
          </p:cNvSpPr>
          <p:nvPr/>
        </p:nvSpPr>
        <p:spPr bwMode="auto">
          <a:xfrm>
            <a:off x="2265363" y="2722563"/>
            <a:ext cx="1587" cy="2286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1" name="Line 12"/>
          <p:cNvSpPr>
            <a:spLocks noChangeShapeType="1"/>
          </p:cNvSpPr>
          <p:nvPr/>
        </p:nvSpPr>
        <p:spPr bwMode="auto">
          <a:xfrm>
            <a:off x="6457950" y="2722563"/>
            <a:ext cx="1588" cy="228600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1363663" y="2951163"/>
            <a:ext cx="178117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Measurement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5559425" y="2968625"/>
            <a:ext cx="17589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Digital Signals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882650" y="3294063"/>
            <a:ext cx="2774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Spectrum analysis</a:t>
            </a: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4886325" y="3360738"/>
            <a:ext cx="31623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6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Frequency division</a:t>
            </a:r>
          </a:p>
          <a:p>
            <a:pPr>
              <a:lnSpc>
                <a:spcPct val="130000"/>
              </a:lnSpc>
              <a:buFont typeface="Times New Roman" pitchFamily="16" charset="0"/>
              <a:buBlip>
                <a:blip r:embed="rId3"/>
              </a:buBlip>
              <a:defRPr/>
            </a:pPr>
            <a:r>
              <a:rPr lang="en-US" sz="20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Disturbance attenuation</a:t>
            </a:r>
          </a:p>
          <a:p>
            <a:pPr>
              <a:lnSpc>
                <a:spcPct val="130000"/>
              </a:lnSpc>
              <a:defRPr/>
            </a:pPr>
            <a:endParaRPr lang="en-US" sz="20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76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90</a:t>
            </a:fld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46805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967038"/>
            <a:ext cx="7604893" cy="139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6" y="4653136"/>
            <a:ext cx="762951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028899"/>
            <a:ext cx="3312368" cy="51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1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Causal and Non Causal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91</a:t>
            </a:fld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3672408" cy="45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7848872" cy="100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293096"/>
            <a:ext cx="784887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589240"/>
            <a:ext cx="3096344" cy="47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Stable and Unstable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92</a:t>
            </a:fld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20891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208912" cy="196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454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Stable and Unstable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13" y="2970212"/>
            <a:ext cx="77628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535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Stable and Unstable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86E48D7-CC8A-4795-8280-3E1F678B89F7}" type="slidenum">
              <a:rPr lang="en-IN" smtClean="0"/>
              <a:pPr>
                <a:defRPr/>
              </a:pPr>
              <a:t>94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204864"/>
            <a:ext cx="76771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796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 and IIR Systems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7997825" cy="45567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FIR system (Finite duration Impulse Response System) , the impulse response consists of finite number of 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IIR </a:t>
            </a:r>
            <a:r>
              <a:rPr lang="en-IN" dirty="0"/>
              <a:t>system </a:t>
            </a:r>
            <a:r>
              <a:rPr lang="en-IN" dirty="0" smtClean="0"/>
              <a:t>(Infinite </a:t>
            </a:r>
            <a:r>
              <a:rPr lang="en-IN" dirty="0"/>
              <a:t>duration Impulse Response System) , the impulse response consists of </a:t>
            </a:r>
            <a:r>
              <a:rPr lang="en-IN" dirty="0" smtClean="0"/>
              <a:t>infinite </a:t>
            </a:r>
            <a:r>
              <a:rPr lang="en-IN" dirty="0"/>
              <a:t>number of samples.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96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60" y="695221"/>
            <a:ext cx="6993516" cy="7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5" y="2060848"/>
            <a:ext cx="755332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2073"/>
            <a:ext cx="7488832" cy="45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221088"/>
            <a:ext cx="76962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301208"/>
            <a:ext cx="6584404" cy="69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Discrete or Linear Convolution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97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72885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7821006" cy="93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797151"/>
            <a:ext cx="7728859" cy="93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or Linear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In linear convolution the x1 and x2 sequences are non periodic , hence convolution result x3 is also non periodic.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/>
              <a:t>Linear convolution is said to be aperiodic.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217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5EAF788A-BED9-42CF-B608-655389107FE0}" type="slidenum">
              <a:rPr lang="en-IN" smtClean="0"/>
              <a:pPr>
                <a:defRPr/>
              </a:pPr>
              <a:t>99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20880" cy="75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4" y="2518063"/>
            <a:ext cx="7925816" cy="199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75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8960</TotalTime>
  <Words>1610</Words>
  <Application>Microsoft Office PowerPoint</Application>
  <PresentationFormat>On-screen Show (4:3)</PresentationFormat>
  <Paragraphs>364</Paragraphs>
  <Slides>146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146</vt:i4>
      </vt:variant>
    </vt:vector>
  </HeadingPairs>
  <TitlesOfParts>
    <vt:vector size="148" baseType="lpstr">
      <vt:lpstr>Office Theme</vt:lpstr>
      <vt:lpstr>1_Office Theme</vt:lpstr>
      <vt:lpstr>Chapter 1</vt:lpstr>
      <vt:lpstr>PowerPoint Presentation</vt:lpstr>
      <vt:lpstr>Signal</vt:lpstr>
      <vt:lpstr>Example of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and Power</vt:lpstr>
      <vt:lpstr>Power and Energy in a Physical System </vt:lpstr>
      <vt:lpstr>Power and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theorem</vt:lpstr>
      <vt:lpstr>Relationship between analog and digital signal by sampling</vt:lpstr>
      <vt:lpstr>PowerPoint Presentation</vt:lpstr>
      <vt:lpstr>Classification of Discrete Time Signals</vt:lpstr>
      <vt:lpstr>Deterministic and Random Signal</vt:lpstr>
      <vt:lpstr>  Periodic and Non-periodic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Shifting of Discrete Time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Discrete Time System</vt:lpstr>
      <vt:lpstr>Discrete Time System</vt:lpstr>
      <vt:lpstr>LTI (Linear Time Invariant)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Invariant and Time Variant System</vt:lpstr>
      <vt:lpstr>Procedure to test for time Invariance</vt:lpstr>
      <vt:lpstr>Procedure to test for time Invariance</vt:lpstr>
      <vt:lpstr>Procedure to test for time Invariance</vt:lpstr>
      <vt:lpstr>PowerPoint Presentation</vt:lpstr>
      <vt:lpstr>PowerPoint Presentation</vt:lpstr>
      <vt:lpstr>PowerPoint Presentation</vt:lpstr>
      <vt:lpstr>Linear and Non Linear System</vt:lpstr>
      <vt:lpstr>Linear and Non Linear System(Check for Linearity)</vt:lpstr>
      <vt:lpstr>PowerPoint Presentation</vt:lpstr>
      <vt:lpstr>PowerPoint Presentation</vt:lpstr>
      <vt:lpstr>PowerPoint Presentation</vt:lpstr>
      <vt:lpstr>PowerPoint Presentation</vt:lpstr>
      <vt:lpstr> Causal and Non Causal Systems</vt:lpstr>
      <vt:lpstr>Causal and Non Causal Systems</vt:lpstr>
      <vt:lpstr>Causal and Non Causal Systems</vt:lpstr>
      <vt:lpstr>Causal and Non Causal Systems</vt:lpstr>
      <vt:lpstr>Stable and Unstable</vt:lpstr>
      <vt:lpstr>Stable and Unstable</vt:lpstr>
      <vt:lpstr>Stable and Unstable</vt:lpstr>
      <vt:lpstr>FIR and IIR Systems</vt:lpstr>
      <vt:lpstr>PowerPoint Presentation</vt:lpstr>
      <vt:lpstr>Discrete or Linear Convolution</vt:lpstr>
      <vt:lpstr>Discrete or Linear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Circular Convolution</vt:lpstr>
      <vt:lpstr>Circular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</vt:lpstr>
      <vt:lpstr>Cross Correlation</vt:lpstr>
      <vt:lpstr>Auto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Method for Calculating Auto and Cross Correlation.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Admin</dc:creator>
  <cp:lastModifiedBy>Admin</cp:lastModifiedBy>
  <cp:revision>190</cp:revision>
  <dcterms:created xsi:type="dcterms:W3CDTF">2022-01-06T12:44:16Z</dcterms:created>
  <dcterms:modified xsi:type="dcterms:W3CDTF">2022-02-08T07:37:38Z</dcterms:modified>
</cp:coreProperties>
</file>